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2" r:id="rId2"/>
    <p:sldId id="277" r:id="rId3"/>
    <p:sldId id="257" r:id="rId4"/>
    <p:sldId id="266" r:id="rId5"/>
    <p:sldId id="262" r:id="rId6"/>
    <p:sldId id="263" r:id="rId7"/>
    <p:sldId id="285" r:id="rId8"/>
    <p:sldId id="286" r:id="rId9"/>
    <p:sldId id="284" r:id="rId10"/>
    <p:sldId id="294" r:id="rId11"/>
    <p:sldId id="295" r:id="rId12"/>
    <p:sldId id="289" r:id="rId13"/>
    <p:sldId id="298" r:id="rId14"/>
    <p:sldId id="304" r:id="rId15"/>
    <p:sldId id="300" r:id="rId16"/>
    <p:sldId id="301" r:id="rId17"/>
    <p:sldId id="302" r:id="rId18"/>
    <p:sldId id="303" r:id="rId19"/>
    <p:sldId id="288" r:id="rId20"/>
    <p:sldId id="280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BC20F62-2C5A-408E-9690-E7719E613BE9}">
          <p14:sldIdLst>
            <p14:sldId id="282"/>
            <p14:sldId id="277"/>
            <p14:sldId id="257"/>
            <p14:sldId id="266"/>
            <p14:sldId id="262"/>
            <p14:sldId id="263"/>
            <p14:sldId id="285"/>
            <p14:sldId id="286"/>
            <p14:sldId id="284"/>
            <p14:sldId id="294"/>
            <p14:sldId id="295"/>
          </p14:sldIdLst>
        </p14:section>
        <p14:section name="Раздел без заголовка" id="{57E0B4BA-7997-4D2F-97B9-E7A7571289B9}">
          <p14:sldIdLst>
            <p14:sldId id="289"/>
            <p14:sldId id="298"/>
            <p14:sldId id="304"/>
            <p14:sldId id="300"/>
            <p14:sldId id="301"/>
            <p14:sldId id="302"/>
            <p14:sldId id="303"/>
            <p14:sldId id="28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67" autoAdjust="0"/>
  </p:normalViewPr>
  <p:slideViewPr>
    <p:cSldViewPr>
      <p:cViewPr varScale="1">
        <p:scale>
          <a:sx n="77" d="100"/>
          <a:sy n="77" d="100"/>
        </p:scale>
        <p:origin x="161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24"/>
    </p:cViewPr>
  </p:sorterViewPr>
  <p:notesViewPr>
    <p:cSldViewPr>
      <p:cViewPr varScale="1">
        <p:scale>
          <a:sx n="34" d="100"/>
          <a:sy n="34" d="100"/>
        </p:scale>
        <p:origin x="-223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3F503-5F6B-4453-8992-CDD6C4B81907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7CAB0-BB3F-4317-8587-2408D069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7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Борис\Desktop\лошади для конфиренции\ворн.jpg">
            <a:extLst>
              <a:ext uri="{FF2B5EF4-FFF2-40B4-BE49-F238E27FC236}">
                <a16:creationId xmlns:a16="http://schemas.microsoft.com/office/drawing/2014/main" id="{D0E05BAB-DFA4-40F3-94E5-5E71D971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2" y="94790"/>
            <a:ext cx="3603534" cy="2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Борис\Desktop\лошади для конфиренции\вор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0191" y="94790"/>
            <a:ext cx="3603534" cy="2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Борис\Desktop\лошади для конфиренции\рыж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149" y="97082"/>
            <a:ext cx="3600400" cy="263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Генетический прогноз и Калькулятор мастей жеребят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4437112"/>
            <a:ext cx="7668344" cy="216024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Брик Мария Борисовна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 ученица 11, гимназия «Знамение»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Куратор: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Брик Варвара Борисовна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студентка ИАТЭ НИЯУ МИФИ, 2 курс,  направление "Прикладная математика и информатика«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sz="25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Брик Наталья Викторовна</a:t>
            </a:r>
            <a:r>
              <a:rPr lang="ru-RU" sz="25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преподаватель (генетика и иммунология) , НИУ ВШЭ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7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5834EF-A2E8-42FC-AA24-9AE109770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" t="-11463" r="64125" b="29950"/>
          <a:stretch/>
        </p:blipFill>
        <p:spPr bwMode="auto">
          <a:xfrm>
            <a:off x="2117651" y="3295621"/>
            <a:ext cx="4680520" cy="33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1C34C-9059-47E9-9F18-B60EB947A4B2}"/>
              </a:ext>
            </a:extLst>
          </p:cNvPr>
          <p:cNvSpPr txBox="1"/>
          <p:nvPr/>
        </p:nvSpPr>
        <p:spPr>
          <a:xfrm>
            <a:off x="2987824" y="1886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Проверка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E1BDDC-10AD-4B46-AB51-4A0FF92C7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r="-3266" b="24363"/>
          <a:stretch/>
        </p:blipFill>
        <p:spPr>
          <a:xfrm>
            <a:off x="1115616" y="644817"/>
            <a:ext cx="6707592" cy="28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C733CD-DA8C-463D-9CC0-84F9F52E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2159314" cy="56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206B4-5C2F-4184-9C89-5A425F90C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32856"/>
            <a:ext cx="6325102" cy="3117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9CB54-EC5E-4309-B352-47216291C53B}"/>
              </a:ext>
            </a:extLst>
          </p:cNvPr>
          <p:cNvSpPr txBox="1"/>
          <p:nvPr/>
        </p:nvSpPr>
        <p:spPr>
          <a:xfrm flipH="1">
            <a:off x="3419872" y="548680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Итоговое соотнесение мастей жеребят со всеми возможными генотипами</a:t>
            </a:r>
          </a:p>
        </p:txBody>
      </p:sp>
    </p:spTree>
    <p:extLst>
      <p:ext uri="{BB962C8B-B14F-4D97-AF65-F5344CB8AC3E}">
        <p14:creationId xmlns:p14="http://schemas.microsoft.com/office/powerpoint/2010/main" val="32676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C8375-9ED0-47BC-B19A-C312D0FE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работы калькулятора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DA83675-0DE7-47F9-9DA0-64E7269E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34858"/>
            <a:ext cx="3863370" cy="2172059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C9A9E7-801F-4A17-A28E-6C5F3BFA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3" y="4005064"/>
            <a:ext cx="3559647" cy="2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B25DE1-49F5-4414-BC78-41BE01E9E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372473"/>
            <a:ext cx="4925667" cy="49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85D78D-D53C-4D58-AE27-B05150CF87F2}"/>
              </a:ext>
            </a:extLst>
          </p:cNvPr>
          <p:cNvSpPr txBox="1"/>
          <p:nvPr/>
        </p:nvSpPr>
        <p:spPr>
          <a:xfrm>
            <a:off x="360370" y="1372126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Мира, рыжая </a:t>
            </a:r>
            <a:r>
              <a:rPr lang="en-US" dirty="0"/>
              <a:t>{</a:t>
            </a:r>
            <a:r>
              <a:rPr lang="ru-RU" dirty="0"/>
              <a:t>ее, __, сс</a:t>
            </a:r>
            <a:r>
              <a:rPr lang="en-US" dirty="0"/>
              <a:t>}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5CC54-7F12-4437-9141-D033511085EC}"/>
              </a:ext>
            </a:extLst>
          </p:cNvPr>
          <p:cNvSpPr txBox="1"/>
          <p:nvPr/>
        </p:nvSpPr>
        <p:spPr>
          <a:xfrm>
            <a:off x="374484" y="3593797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Диксон, соловый </a:t>
            </a:r>
            <a:r>
              <a:rPr lang="en-US" dirty="0"/>
              <a:t>{</a:t>
            </a:r>
            <a:r>
              <a:rPr lang="ru-RU" dirty="0"/>
              <a:t>ее, А_, Сс</a:t>
            </a: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2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9E7B41-F1F0-4E71-9C13-F81AA0C9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0800" r="26375" b="29001"/>
          <a:stretch/>
        </p:blipFill>
        <p:spPr>
          <a:xfrm>
            <a:off x="5220072" y="1484784"/>
            <a:ext cx="3384376" cy="48509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293581-FDCE-4B46-BC1E-6DF4C4E57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00" r="17713" b="37400"/>
          <a:stretch/>
        </p:blipFill>
        <p:spPr>
          <a:xfrm>
            <a:off x="154013" y="1483271"/>
            <a:ext cx="5040560" cy="3196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22A5A-8F5E-4349-B322-DA03DDCC25E6}"/>
              </a:ext>
            </a:extLst>
          </p:cNvPr>
          <p:cNvSpPr txBox="1"/>
          <p:nvPr/>
        </p:nvSpPr>
        <p:spPr>
          <a:xfrm>
            <a:off x="2483768" y="404664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Проверка работы Калькулятора</a:t>
            </a:r>
          </a:p>
        </p:txBody>
      </p:sp>
    </p:spTree>
    <p:extLst>
      <p:ext uri="{BB962C8B-B14F-4D97-AF65-F5344CB8AC3E}">
        <p14:creationId xmlns:p14="http://schemas.microsoft.com/office/powerpoint/2010/main" val="7764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5" y="0"/>
            <a:ext cx="908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154DF2-7522-4F9D-8813-79CCF3C5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00" r="27950" b="29000"/>
          <a:stretch/>
        </p:blipFill>
        <p:spPr>
          <a:xfrm>
            <a:off x="328574" y="1136860"/>
            <a:ext cx="5395554" cy="21196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AF43D2-40FB-41CD-AFB2-1B82AC29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15" y="3573016"/>
            <a:ext cx="4198168" cy="27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0" y="3573016"/>
            <a:ext cx="4081636" cy="30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гнедая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3A9F1-0BDF-B924-3AFD-CBB125866670}"/>
              </a:ext>
            </a:extLst>
          </p:cNvPr>
          <p:cNvSpPr txBox="1"/>
          <p:nvPr/>
        </p:nvSpPr>
        <p:spPr>
          <a:xfrm>
            <a:off x="5068739" y="1151465"/>
            <a:ext cx="68153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rgbClr val="00B0F0"/>
                </a:solidFill>
              </a:rPr>
              <a:t>25</a:t>
            </a:r>
          </a:p>
          <a:p>
            <a:r>
              <a:rPr lang="ru-RU" sz="1700" dirty="0">
                <a:solidFill>
                  <a:srgbClr val="00B0F0"/>
                </a:solidFill>
              </a:rPr>
              <a:t>6,3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21,9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21,9</a:t>
            </a:r>
          </a:p>
          <a:p>
            <a:r>
              <a:rPr lang="ru-RU" sz="1700" dirty="0">
                <a:solidFill>
                  <a:srgbClr val="00B0F0"/>
                </a:solidFill>
              </a:rPr>
              <a:t>25</a:t>
            </a:r>
          </a:p>
          <a:p>
            <a:r>
              <a:rPr lang="ru-RU" sz="1700" dirty="0">
                <a:solidFill>
                  <a:srgbClr val="00B0F0"/>
                </a:solidFill>
              </a:rPr>
              <a:t>0</a:t>
            </a:r>
          </a:p>
          <a:p>
            <a:endParaRPr lang="ru-RU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C205DF-1290-4CD8-B8CE-EE814634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3" r="12453"/>
          <a:stretch/>
        </p:blipFill>
        <p:spPr>
          <a:xfrm>
            <a:off x="696473" y="512676"/>
            <a:ext cx="775105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970600"/>
            <a:ext cx="1921727" cy="14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буланая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BCCD-A6AA-573C-252B-94E07A49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22" y="4995330"/>
            <a:ext cx="1763720" cy="14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321CAC-4D15-E63C-B904-2BFE3651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5" y="784520"/>
            <a:ext cx="7263394" cy="403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E0A61FF-AAC2-4281-A4E6-A711EDD4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7" y="260648"/>
            <a:ext cx="4081636" cy="30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E53F-6BF1-4A48-B9F1-E0B2C397B85C}"/>
              </a:ext>
            </a:extLst>
          </p:cNvPr>
          <p:cNvSpPr txBox="1"/>
          <p:nvPr/>
        </p:nvSpPr>
        <p:spPr>
          <a:xfrm>
            <a:off x="1611265" y="13029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Расчет для пары: соловый и буланая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BCCD-A6AA-573C-252B-94E07A49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531" y="230736"/>
            <a:ext cx="3744416" cy="304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BE6A06-36A9-40D8-0723-23BF4BF9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7" y="3549731"/>
            <a:ext cx="2742261" cy="2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CDB92F-46E2-D052-F062-855584A85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t="18814" b="4725"/>
          <a:stretch/>
        </p:blipFill>
        <p:spPr bwMode="auto">
          <a:xfrm>
            <a:off x="6778302" y="3524497"/>
            <a:ext cx="2229740" cy="231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CEA02ED-4BD1-B334-B78A-14DA1621D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3290" r="9234" b="17759"/>
          <a:stretch/>
        </p:blipFill>
        <p:spPr bwMode="auto">
          <a:xfrm>
            <a:off x="3563888" y="3453229"/>
            <a:ext cx="2880320" cy="2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94FE55-C81E-F607-4E14-DFF4D379A0F2}"/>
              </a:ext>
            </a:extLst>
          </p:cNvPr>
          <p:cNvSpPr txBox="1"/>
          <p:nvPr/>
        </p:nvSpPr>
        <p:spPr>
          <a:xfrm>
            <a:off x="600535" y="5840791"/>
            <a:ext cx="88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Одри (гнедая)    18%                 Олимпиада (изабелловая)  25%       </a:t>
            </a:r>
            <a:r>
              <a:rPr lang="ru-RU" dirty="0" err="1"/>
              <a:t>Дори</a:t>
            </a:r>
            <a:r>
              <a:rPr lang="ru-RU" dirty="0"/>
              <a:t> (буланая) 35%</a:t>
            </a:r>
          </a:p>
        </p:txBody>
      </p:sp>
    </p:spTree>
    <p:extLst>
      <p:ext uri="{BB962C8B-B14F-4D97-AF65-F5344CB8AC3E}">
        <p14:creationId xmlns:p14="http://schemas.microsoft.com/office/powerpoint/2010/main" val="33951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ACFC2-1618-4454-B4A3-65E69D6F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196"/>
            <a:ext cx="8229600" cy="1143000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D33A12-DDFF-4897-B14D-7CF8C929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92696"/>
            <a:ext cx="8640960" cy="589066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изучили механизмы наследования мастей у лошадей, составили схемы работы для каждого гена с объяснениями для пользователей и расположили на нашем сайте.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массив с тремя переменными для каждой масти, учли все возможные сочетания генов при данном фенотипе.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алгоритм вычисления вероятности масти жеребят и создали программу, в которой от пользователя требуется только указание масти жеребца и кобылы, их предков и имеющихся жеребят, программа сама пересчитывает масть в массив и производит необходимые расчеты. Результат: процентная вероятность рождения жеребенка каждой масти.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вручную произвели расчеты для пары производителей сложных мастей, объяснив алгоритм работы Калькулятора.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рассчитали вероятность рождения жеребят для реальных пар производителей. Полученные нами результаты совпали с мастями их жеребят.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разработали стратегию дальнейшего развития нашего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3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Борис\Desktop\лошади для конфиренции\вор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0232" y="54826"/>
            <a:ext cx="2334836" cy="170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Борис\Desktop\лошади для конфиренции\рыж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2" y="62638"/>
            <a:ext cx="2324156" cy="16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681DD-58B7-4974-A15D-4BCB17317A57}"/>
              </a:ext>
            </a:extLst>
          </p:cNvPr>
          <p:cNvSpPr txBox="1"/>
          <p:nvPr/>
        </p:nvSpPr>
        <p:spPr>
          <a:xfrm>
            <a:off x="837400" y="2757665"/>
            <a:ext cx="7983073" cy="424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механизмов наследования мастей.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программного обозначения основных мастей лошадей.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алгоритма вычисления вероятности рождения у пары производителей жеребят определенной масти по каждой паре генов.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Соотнесение результатов вычислений генотипов жеребят с итоговыми фенотипами.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Уточнение генотипы родителей путем соотнесения с фенотипами их предков и уже имеющихся потомков. </a:t>
            </a: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28010-2E2E-4E32-944C-94227DD548B5}"/>
              </a:ext>
            </a:extLst>
          </p:cNvPr>
          <p:cNvSpPr txBox="1"/>
          <p:nvPr/>
        </p:nvSpPr>
        <p:spPr>
          <a:xfrm>
            <a:off x="1043608" y="620688"/>
            <a:ext cx="7776865" cy="263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  <a:spcAft>
                <a:spcPts val="1000"/>
              </a:spcAft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Цели:</a:t>
            </a:r>
          </a:p>
          <a:p>
            <a:pPr marL="285750" indent="-285750" algn="just">
              <a:lnSpc>
                <a:spcPct val="17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Выявить механизмы наследования основных лошадиных мастей </a:t>
            </a:r>
          </a:p>
          <a:p>
            <a:pPr marL="285750" indent="-285750" algn="just">
              <a:lnSpc>
                <a:spcPct val="17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Со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здать программу, которая будет вычислять вероятность рождения жеребят определенной масти у заданной пары производителей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31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Список используемых источников и литературы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В. А. Курская «Масти лошадей»</a:t>
            </a:r>
          </a:p>
          <a:p>
            <a:r>
              <a:rPr lang="ru-RU" dirty="0"/>
              <a:t>Энциклопедия сайта «Академик»</a:t>
            </a:r>
          </a:p>
          <a:p>
            <a:r>
              <a:rPr lang="ru-RU" dirty="0"/>
              <a:t>Л. Храброва «Попасть в масть»</a:t>
            </a:r>
          </a:p>
          <a:p>
            <a:r>
              <a:rPr lang="ru-RU" dirty="0"/>
              <a:t>Архивные фотографии КСК «Вертикаль»</a:t>
            </a:r>
          </a:p>
        </p:txBody>
      </p:sp>
    </p:spTree>
    <p:extLst>
      <p:ext uri="{BB962C8B-B14F-4D97-AF65-F5344CB8AC3E}">
        <p14:creationId xmlns:p14="http://schemas.microsoft.com/office/powerpoint/2010/main" val="259521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Борис\Desktop\лошади для конфиренции\лошадПрез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144000" cy="579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Борис\Desktop\лошади для конфиренции\лошадПрез5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90567"/>
            <a:ext cx="7933844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Борис\Desktop\лошади для конфиренции\гнедой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04874"/>
            <a:ext cx="2550853" cy="226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D102F-9152-4FB7-903E-6FF3B9879D7C}"/>
              </a:ext>
            </a:extLst>
          </p:cNvPr>
          <p:cNvSpPr txBox="1"/>
          <p:nvPr/>
        </p:nvSpPr>
        <p:spPr>
          <a:xfrm>
            <a:off x="6876256" y="18448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гнедая</a:t>
            </a:r>
          </a:p>
        </p:txBody>
      </p:sp>
    </p:spTree>
    <p:extLst>
      <p:ext uri="{BB962C8B-B14F-4D97-AF65-F5344CB8AC3E}">
        <p14:creationId xmlns:p14="http://schemas.microsoft.com/office/powerpoint/2010/main" val="24594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Борис\Desktop\лошади для конфиренции\лошадПрез6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436" y="260648"/>
            <a:ext cx="9446259" cy="582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40D37-5474-40DA-993A-3B1AEAE0D768}"/>
              </a:ext>
            </a:extLst>
          </p:cNvPr>
          <p:cNvSpPr txBox="1"/>
          <p:nvPr/>
        </p:nvSpPr>
        <p:spPr>
          <a:xfrm>
            <a:off x="4283968" y="24928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буланая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4B243-0B27-4FF0-8FFC-4817253DEDFB}"/>
              </a:ext>
            </a:extLst>
          </p:cNvPr>
          <p:cNvSpPr txBox="1"/>
          <p:nvPr/>
        </p:nvSpPr>
        <p:spPr>
          <a:xfrm>
            <a:off x="4453694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соловая</a:t>
            </a:r>
          </a:p>
        </p:txBody>
      </p:sp>
    </p:spTree>
    <p:extLst>
      <p:ext uri="{BB962C8B-B14F-4D97-AF65-F5344CB8AC3E}">
        <p14:creationId xmlns:p14="http://schemas.microsoft.com/office/powerpoint/2010/main" val="34478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Борис\Desktop\лошади для конфиренции\лошадПрез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724" y="440668"/>
            <a:ext cx="9454619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41FC4-8030-4D57-BDD8-FCE819D2E317}"/>
              </a:ext>
            </a:extLst>
          </p:cNvPr>
          <p:cNvSpPr txBox="1"/>
          <p:nvPr/>
        </p:nvSpPr>
        <p:spPr>
          <a:xfrm>
            <a:off x="6660232" y="2708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изабелловая</a:t>
            </a:r>
          </a:p>
        </p:txBody>
      </p:sp>
    </p:spTree>
    <p:extLst>
      <p:ext uri="{BB962C8B-B14F-4D97-AF65-F5344CB8AC3E}">
        <p14:creationId xmlns:p14="http://schemas.microsoft.com/office/powerpoint/2010/main" val="4835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8D51C-ADBA-4E5F-A35E-8E320D4B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 сайт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5E0821-6750-4DC7-ACB3-1E103A548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604" r="36470" b="5012"/>
          <a:stretch/>
        </p:blipFill>
        <p:spPr>
          <a:xfrm>
            <a:off x="123115" y="277357"/>
            <a:ext cx="3024336" cy="66298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189F86-226D-4CB0-81C5-02F06DE85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8" t="10893" r="36613" b="12200"/>
          <a:stretch/>
        </p:blipFill>
        <p:spPr>
          <a:xfrm>
            <a:off x="3095835" y="1844824"/>
            <a:ext cx="2952330" cy="44734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21BFCF-8DFD-4D63-B979-9B4F7B269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43" t="-1452" r="36360" b="4357"/>
          <a:stretch/>
        </p:blipFill>
        <p:spPr>
          <a:xfrm>
            <a:off x="5837702" y="245499"/>
            <a:ext cx="3231209" cy="5458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45B56-FF71-41D1-8ECF-15CD84E2128F}"/>
              </a:ext>
            </a:extLst>
          </p:cNvPr>
          <p:cNvSpPr txBox="1"/>
          <p:nvPr/>
        </p:nvSpPr>
        <p:spPr>
          <a:xfrm>
            <a:off x="195121" y="636896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Стр</a:t>
            </a:r>
            <a:r>
              <a:rPr lang="ru-RU" dirty="0"/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1D44A-EBC3-43C6-A40E-8305E6367A41}"/>
              </a:ext>
            </a:extLst>
          </p:cNvPr>
          <p:cNvSpPr txBox="1"/>
          <p:nvPr/>
        </p:nvSpPr>
        <p:spPr>
          <a:xfrm>
            <a:off x="4318346" y="637613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Стр</a:t>
            </a:r>
            <a:r>
              <a:rPr lang="ru-RU" dirty="0"/>
              <a:t>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ABE0E-48BC-4585-8356-294F8451F1FB}"/>
              </a:ext>
            </a:extLst>
          </p:cNvPr>
          <p:cNvSpPr txBox="1"/>
          <p:nvPr/>
        </p:nvSpPr>
        <p:spPr>
          <a:xfrm>
            <a:off x="8043971" y="6318283"/>
            <a:ext cx="90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Стр</a:t>
            </a:r>
            <a:r>
              <a:rPr lang="ru-RU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8540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EDF531-D19E-4187-BF2A-534DF2C3B6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6830"/>
            <a:ext cx="9293704" cy="67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9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5BE84-34EB-4D76-ACE6-0171FA03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Программное обозначение мастей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01839-748D-4F8B-8925-3B448E45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3394720" cy="5289451"/>
          </a:xfrm>
        </p:spPr>
        <p:txBody>
          <a:bodyPr/>
          <a:lstStyle/>
          <a:p>
            <a:r>
              <a:rPr lang="ru-RU" dirty="0"/>
              <a:t>Комплект генов</a:t>
            </a:r>
          </a:p>
          <a:p>
            <a:r>
              <a:rPr lang="ru-RU" dirty="0" err="1"/>
              <a:t>аа</a:t>
            </a:r>
            <a:r>
              <a:rPr lang="ru-RU" dirty="0"/>
              <a:t> – 0</a:t>
            </a:r>
          </a:p>
          <a:p>
            <a:r>
              <a:rPr lang="ru-RU" dirty="0" err="1"/>
              <a:t>Аа</a:t>
            </a:r>
            <a:r>
              <a:rPr lang="ru-RU" dirty="0"/>
              <a:t> – 0.5</a:t>
            </a:r>
          </a:p>
          <a:p>
            <a:r>
              <a:rPr lang="ru-RU" dirty="0"/>
              <a:t>АА – 1</a:t>
            </a:r>
          </a:p>
          <a:p>
            <a:r>
              <a:rPr lang="ru-RU" dirty="0"/>
              <a:t>А_ -  0.75</a:t>
            </a:r>
          </a:p>
          <a:p>
            <a:r>
              <a:rPr lang="ru-RU" dirty="0"/>
              <a:t>а_ -  0.25</a:t>
            </a:r>
          </a:p>
          <a:p>
            <a:r>
              <a:rPr lang="ru-RU" dirty="0"/>
              <a:t>__ -  0.5</a:t>
            </a:r>
          </a:p>
        </p:txBody>
      </p:sp>
      <p:pic>
        <p:nvPicPr>
          <p:cNvPr id="4" name="Picture 3" descr="C:\Users\Борис\Desktop\лошади для конфиренции\рыж.jpg">
            <a:extLst>
              <a:ext uri="{FF2B5EF4-FFF2-40B4-BE49-F238E27FC236}">
                <a16:creationId xmlns:a16="http://schemas.microsoft.com/office/drawing/2014/main" id="{5A4CAADE-DAB3-414E-8F4D-04869174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91868"/>
            <a:ext cx="1323089" cy="9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69593-3567-4B3C-9731-4BB3F09A4DD3}"/>
              </a:ext>
            </a:extLst>
          </p:cNvPr>
          <p:cNvSpPr txBox="1"/>
          <p:nvPr/>
        </p:nvSpPr>
        <p:spPr>
          <a:xfrm>
            <a:off x="3871919" y="1485032"/>
            <a:ext cx="416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Рыжая  - ее, </a:t>
            </a:r>
            <a:r>
              <a:rPr lang="ru-RU" dirty="0" err="1"/>
              <a:t>аа</a:t>
            </a:r>
            <a:r>
              <a:rPr lang="ru-RU" dirty="0"/>
              <a:t> (или АА, или </a:t>
            </a:r>
            <a:r>
              <a:rPr lang="ru-RU" dirty="0" err="1"/>
              <a:t>Аа</a:t>
            </a:r>
            <a:r>
              <a:rPr lang="ru-RU" dirty="0"/>
              <a:t>), сс </a:t>
            </a:r>
            <a:br>
              <a:rPr lang="ru-RU" dirty="0"/>
            </a:br>
            <a:r>
              <a:rPr lang="ru-RU" dirty="0"/>
              <a:t>                 </a:t>
            </a:r>
            <a:r>
              <a:rPr lang="en-US" dirty="0"/>
              <a:t>{</a:t>
            </a:r>
            <a:r>
              <a:rPr lang="ru-RU" dirty="0"/>
              <a:t>0,   0.5,                                  0</a:t>
            </a:r>
            <a:r>
              <a:rPr lang="en-US" dirty="0"/>
              <a:t>}</a:t>
            </a:r>
            <a:r>
              <a:rPr lang="ru-RU" dirty="0"/>
              <a:t>        </a:t>
            </a:r>
          </a:p>
          <a:p>
            <a:endParaRPr lang="ru-RU" dirty="0"/>
          </a:p>
        </p:txBody>
      </p:sp>
      <p:pic>
        <p:nvPicPr>
          <p:cNvPr id="7" name="Picture 3" descr="C:\Users\Борис\Desktop\лошади для конфиренции\ворн.jpg">
            <a:extLst>
              <a:ext uri="{FF2B5EF4-FFF2-40B4-BE49-F238E27FC236}">
                <a16:creationId xmlns:a16="http://schemas.microsoft.com/office/drawing/2014/main" id="{57A9E237-86F4-423F-AB72-DEB037B6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15" y="2172301"/>
            <a:ext cx="1382483" cy="9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911E14-A200-4B4D-935F-3869C8924C23}"/>
              </a:ext>
            </a:extLst>
          </p:cNvPr>
          <p:cNvSpPr txBox="1"/>
          <p:nvPr/>
        </p:nvSpPr>
        <p:spPr>
          <a:xfrm>
            <a:off x="3862505" y="2303944"/>
            <a:ext cx="410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Вороная – Ее (или ЕЕ), </a:t>
            </a:r>
            <a:r>
              <a:rPr lang="ru-RU" dirty="0" err="1"/>
              <a:t>аа</a:t>
            </a:r>
            <a:r>
              <a:rPr lang="ru-RU" dirty="0"/>
              <a:t>, Сс (или сс)</a:t>
            </a:r>
          </a:p>
          <a:p>
            <a:r>
              <a:rPr lang="ru-RU" dirty="0"/>
              <a:t>                    </a:t>
            </a:r>
            <a:r>
              <a:rPr lang="en-US" dirty="0"/>
              <a:t>{</a:t>
            </a:r>
            <a:r>
              <a:rPr lang="ru-RU" dirty="0"/>
              <a:t>0.75,              0,         0.25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8A4219-9767-40AE-89EC-7B40F12B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77" y="2920049"/>
            <a:ext cx="847379" cy="837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F9268-03A5-4D8E-98B2-B6841ECCE71A}"/>
              </a:ext>
            </a:extLst>
          </p:cNvPr>
          <p:cNvSpPr txBox="1"/>
          <p:nvPr/>
        </p:nvSpPr>
        <p:spPr>
          <a:xfrm>
            <a:off x="3867560" y="3038975"/>
            <a:ext cx="53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Гнедая – Ее (или ЕЕ), </a:t>
            </a:r>
            <a:r>
              <a:rPr lang="ru-RU" dirty="0" err="1"/>
              <a:t>Аа</a:t>
            </a:r>
            <a:r>
              <a:rPr lang="ru-RU" dirty="0"/>
              <a:t> (или АА),  сс</a:t>
            </a:r>
          </a:p>
          <a:p>
            <a:r>
              <a:rPr lang="ru-RU" dirty="0"/>
              <a:t>                  </a:t>
            </a:r>
            <a:r>
              <a:rPr lang="en-US" dirty="0"/>
              <a:t>{</a:t>
            </a:r>
            <a:r>
              <a:rPr lang="ru-RU" dirty="0"/>
              <a:t>0.75,                  0.75,       0 </a:t>
            </a:r>
            <a:r>
              <a:rPr lang="en-US" dirty="0"/>
              <a:t>}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262F88-E44C-43CD-9634-31182EF1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614" y="3739067"/>
            <a:ext cx="910813" cy="8574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6F8C993-1D99-4849-8D4B-511DD39A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777" y="4523106"/>
            <a:ext cx="775905" cy="83703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DC879E9-5B27-4037-9631-D16D99085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368" y="5360143"/>
            <a:ext cx="775905" cy="8959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FC9543-16C2-4D31-AC56-A49356C4D8B5}"/>
              </a:ext>
            </a:extLst>
          </p:cNvPr>
          <p:cNvSpPr txBox="1"/>
          <p:nvPr/>
        </p:nvSpPr>
        <p:spPr>
          <a:xfrm>
            <a:off x="3843437" y="3708615"/>
            <a:ext cx="482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Буланая – Ее (или ЕЕ), </a:t>
            </a:r>
            <a:r>
              <a:rPr lang="ru-RU" dirty="0" err="1"/>
              <a:t>Аа</a:t>
            </a:r>
            <a:r>
              <a:rPr lang="ru-RU" dirty="0"/>
              <a:t> (или АА), Сс </a:t>
            </a:r>
          </a:p>
          <a:p>
            <a:r>
              <a:rPr lang="ru-RU" dirty="0"/>
              <a:t>                   </a:t>
            </a:r>
            <a:r>
              <a:rPr lang="en-US" dirty="0"/>
              <a:t>{</a:t>
            </a:r>
            <a:r>
              <a:rPr lang="ru-RU" dirty="0"/>
              <a:t>0.75,                   0.75,        0.5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A1B58-046B-457E-B1B3-79BD903FA6B6}"/>
              </a:ext>
            </a:extLst>
          </p:cNvPr>
          <p:cNvSpPr txBox="1"/>
          <p:nvPr/>
        </p:nvSpPr>
        <p:spPr>
          <a:xfrm>
            <a:off x="3875091" y="4506207"/>
            <a:ext cx="434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Соловая – ее, </a:t>
            </a:r>
            <a:r>
              <a:rPr lang="ru-RU" dirty="0" err="1"/>
              <a:t>Аа</a:t>
            </a:r>
            <a:r>
              <a:rPr lang="ru-RU" dirty="0"/>
              <a:t> (или АА), Сс</a:t>
            </a:r>
          </a:p>
          <a:p>
            <a:r>
              <a:rPr lang="ru-RU" dirty="0"/>
              <a:t>                  </a:t>
            </a:r>
            <a:r>
              <a:rPr lang="en-US" dirty="0"/>
              <a:t>{</a:t>
            </a:r>
            <a:r>
              <a:rPr lang="ru-RU" dirty="0"/>
              <a:t> 0,    0.75,                    0.5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5AB4D-2AF1-4D93-A122-1D7C1E4A78C4}"/>
              </a:ext>
            </a:extLst>
          </p:cNvPr>
          <p:cNvSpPr txBox="1"/>
          <p:nvPr/>
        </p:nvSpPr>
        <p:spPr>
          <a:xfrm>
            <a:off x="3322444" y="5412509"/>
            <a:ext cx="549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Изабелловая – ее (или Ее, или ЕЕ), </a:t>
            </a:r>
            <a:r>
              <a:rPr lang="ru-RU" dirty="0" err="1"/>
              <a:t>Аа</a:t>
            </a:r>
            <a:r>
              <a:rPr lang="ru-RU" dirty="0"/>
              <a:t> (</a:t>
            </a:r>
            <a:r>
              <a:rPr lang="ru-RU" dirty="0" err="1"/>
              <a:t>аа</a:t>
            </a:r>
            <a:r>
              <a:rPr lang="ru-RU" dirty="0"/>
              <a:t> или АА), СС</a:t>
            </a:r>
          </a:p>
          <a:p>
            <a:r>
              <a:rPr lang="ru-RU" dirty="0"/>
              <a:t>                            </a:t>
            </a:r>
            <a:r>
              <a:rPr lang="en-US" dirty="0"/>
              <a:t>{</a:t>
            </a:r>
            <a:r>
              <a:rPr lang="ru-RU" dirty="0"/>
              <a:t>0.5,                                  0.5,                    1</a:t>
            </a:r>
            <a:r>
              <a:rPr lang="en-US" dirty="0"/>
              <a:t>}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72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402</Words>
  <Application>Microsoft Office PowerPoint</Application>
  <PresentationFormat>Экран (4:3)</PresentationFormat>
  <Paragraphs>69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Тема Office</vt:lpstr>
      <vt:lpstr>Генетический прогноз и Калькулятор мастей жеребят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 сайт</vt:lpstr>
      <vt:lpstr>Презентация PowerPoint</vt:lpstr>
      <vt:lpstr>Программное обозначение мастей</vt:lpstr>
      <vt:lpstr>Презентация PowerPoint</vt:lpstr>
      <vt:lpstr>Презентация PowerPoint</vt:lpstr>
      <vt:lpstr>Проверка работы калькулятора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Список используемых источников и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Борис</dc:creator>
  <cp:lastModifiedBy>User</cp:lastModifiedBy>
  <cp:revision>107</cp:revision>
  <dcterms:created xsi:type="dcterms:W3CDTF">2017-02-17T14:32:56Z</dcterms:created>
  <dcterms:modified xsi:type="dcterms:W3CDTF">2022-05-12T06:15:37Z</dcterms:modified>
</cp:coreProperties>
</file>